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2" r:id="rId3"/>
    <p:sldId id="273" r:id="rId4"/>
    <p:sldId id="274" r:id="rId5"/>
    <p:sldId id="275" r:id="rId6"/>
    <p:sldId id="276" r:id="rId7"/>
    <p:sldId id="284" r:id="rId8"/>
    <p:sldId id="289" r:id="rId9"/>
    <p:sldId id="278" r:id="rId10"/>
    <p:sldId id="282" r:id="rId11"/>
    <p:sldId id="279" r:id="rId12"/>
    <p:sldId id="281" r:id="rId13"/>
    <p:sldId id="280" r:id="rId14"/>
    <p:sldId id="286" r:id="rId15"/>
    <p:sldId id="283" r:id="rId16"/>
    <p:sldId id="287" r:id="rId17"/>
    <p:sldId id="288" r:id="rId18"/>
    <p:sldId id="277" r:id="rId19"/>
    <p:sldId id="267" r:id="rId20"/>
    <p:sldId id="258" r:id="rId21"/>
    <p:sldId id="260" r:id="rId22"/>
    <p:sldId id="259" r:id="rId23"/>
    <p:sldId id="269" r:id="rId24"/>
    <p:sldId id="268" r:id="rId25"/>
    <p:sldId id="263" r:id="rId26"/>
    <p:sldId id="262" r:id="rId27"/>
    <p:sldId id="261" r:id="rId28"/>
    <p:sldId id="264" r:id="rId29"/>
    <p:sldId id="266" r:id="rId30"/>
    <p:sldId id="265" r:id="rId31"/>
    <p:sldId id="270" r:id="rId32"/>
    <p:sldId id="27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2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4797775-FA50-4AE1-BF5E-A8DE447498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6F494FA-040D-4074-B640-3C6ACBA525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003A12BA-A37F-4594-A2F8-C28B570AB3F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41ED72BD-1235-4F11-A4C9-4AFB1AD60EE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465984-59A9-4311-AE30-E4A5F1BA9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1376BE4-BB3B-45AE-9752-4EFA7521C5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123685-8842-497F-9577-CF77A3637C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308DF6D-19C4-4C4C-850A-F304044F6A9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9563399A-F3CA-4E35-84BB-F147EAD2C6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750CA5C1-F0DB-4903-B8C9-367647F03D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CF1EB6CA-994E-47CD-B8AB-27360CCA9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18D76C-7F42-4DFD-AD9B-A60ECDF36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BE8C920-B34C-4BCC-AA97-C85094BCB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5E6CD-2A47-4BCE-BF7A-A22EE82A23D6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3D5F9F0-8DC9-40B6-897A-A707BE0E68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3E8A3EE-93D1-47AF-8B05-BDF986C91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AFCB3B0-FF62-4686-B85B-624DF5C9FE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538251-74D4-4E3A-A801-DB93E62DBB4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841C76D-9CF7-48DD-A041-C4B02B1A69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3003348-62D4-4046-81C3-790BB2846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6F77E217-5871-4EA7-84EE-6B67EB1EA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9392B2-8C48-4C10-A4BD-EC250B5C320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40CFA3A-D1F2-4F01-8FC4-CF940C401F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257CFC5-29C9-4582-B3A3-8988484EF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7C6145E-9DBC-4494-BCAF-814E1E4FD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914631-3F19-4CB0-AEC0-FB573E2B42A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A270F81-708B-4D62-9D06-76656E50B7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C3C9EB9-AB93-4274-B44D-B6E3B3677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FE939F5-84CB-4181-8E0F-8E8AA7463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CBACE0-175D-4D4B-AD53-9F5E3DE1D359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F522628-475D-463B-AA69-AF60FD84EF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997169D-C19F-4BEA-AB7F-B4691D2CC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9078D111-E016-47CB-B3B8-783D0754B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B281E-806A-4DA0-8BBA-92A62826D185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DC4E299-38C8-4436-B06D-F5009B93D9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5FC3C6B-E507-46B2-BE00-C3B4AA632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5617742B-21E4-46AA-892D-C739C36D2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5CA079-AD1C-46C6-B7A6-7BAB8FA9F18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FC3454F-EF89-4CF7-A9BF-416331374E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653BAC7-D366-4469-A59B-0A233CF34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30C2CE21-11A9-4074-A76F-D857E8484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E99E0F-4CD5-4153-BE50-36D0007DB50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3CE4AE7-6BD0-4F14-AF49-50D50A2626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0B3A129-0C4B-4239-9166-19770568B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DCC1498C-0CC0-4BE9-A0A0-6BFB901C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88C2E6-1409-40C7-9FB7-02907EC09BC1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FF33D33-836C-4516-A5AE-FC7FCB1012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6B0E74A-B807-41BE-8F50-B02E04DFB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A1922A2-6529-4BD5-8E64-7246AD1C7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2EBA01-661C-47D0-93C2-E60DD832DD7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83C2969-031F-4AE2-8E75-14D473ECA2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AFB936E-2D42-42D1-9817-91BEB7C42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817C6CDA-40E7-45B0-B930-E6BBEEC6B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4AC8A1-369A-423D-92FC-078776C7E87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BBAFE2B-CF89-48AF-B2F8-F3F1803BD4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8092B58-57A2-4411-96DB-F9C594A5F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337B579E-941C-4905-90B6-605EF7EF0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6003B-DEE6-431A-9846-18677D860CC5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2DD33BE-4FDE-4FFF-93E7-AC4B1C7177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BCF81A-D436-4B38-A6B1-4B28E9ACC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84A9A99-0282-4BA0-B187-3BB1C54ADB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2FB08-52C8-40D7-A197-840B7459985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1B3AE64-1AA2-40C9-BD2A-D4D3C6C0DF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CCD3880-C55F-43F1-AB1A-20FE9F376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EA18F111-7FE4-4682-85B8-F4C2FD909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43008-2E7B-4AE8-936D-2A9AB77C88C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247FFFF-D82F-487C-AD33-72F10DB1FD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E129351-9219-4067-A40F-59685D227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5158026C-6FC0-467B-976E-8C75C3228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E466E0-A719-41BC-98D4-BE4590E7414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FA499FAA-0449-41C6-B413-24BA4F4497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BDC4FDD-F9E2-4341-A400-376113864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98784C67-972F-4218-918B-7EA430026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CCAD9C-8184-47A4-B08C-66652FD0674A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92346E0-3F44-4466-A99F-0AF8D946C8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DE0074-23D2-4CBB-BB01-DCE6755AE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4D2A20AC-64A0-4C32-A3F7-1D656577E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716C5-7858-4BF7-BE2C-F18DCF230B57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0892FAF-23A5-4C65-9326-6EEFE0290C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BC3B3A8-FF9B-4BA2-B9BC-AAD6C7523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F8F039DC-77F0-4631-B345-9F6CD5DE6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16E3A-E52D-4DFA-B49E-6D22BD93C26B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5943E6F-13C7-4778-A759-077CE83B4D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685D20C-9CB1-4F44-BD57-D52591BA5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76C15B5B-4826-4A58-A54B-9EE39888D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EBA63B-EFF5-400D-89E5-1CFE2BBC6B50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DD7A1CF-345D-4199-96C8-1740F72A83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131FB7F-015A-41FF-ABD2-0D4F8A29B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8434C083-4F26-4C63-90EB-E1D54F37F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FB050-3B39-4106-B5F5-5290CD474B0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1ABA8B8-9F99-4B2F-B44B-D56936B2D5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C9DFC94-C828-431C-A7E7-3AA184AC2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AA1A4048-D106-4F4F-8414-1410E1334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C37938-FA81-46A8-A208-E5718B2F8A05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0048A6B-B14E-463A-96D2-DE33CF6131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AD7CC7D-2515-4624-BDC5-9CAEB7E60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FDB0995C-C72E-409A-95A9-B6F720B1C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1A9A0-02EE-49D3-9B13-0939285425C4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EAA06F4-FF88-4F94-9F04-DE0E5A13C8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B9B3704-9B2A-40DC-886D-FB554D65A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E8DC340-CC27-4ECA-A6BC-9A74C9E00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77A1E-F833-4934-A063-4B2ECB15099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59FF4C3-6744-4ABD-B081-7C91B5C31E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F50C491-3ED5-444B-BB1B-C8FBF282E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4615FDD0-D4C4-43BA-8029-4E8F036EC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D5775A-D31A-4677-B23D-1A7CC8AAB5DA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DF5DB50-CB25-411D-9C81-DF0CA8C81D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33E6532-E0B2-4743-8BB0-BB60DA99E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3242DE91-DF07-4142-871D-4433C6232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6AD12-F6C9-4995-8E6C-64BA43459702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6B9A5BE-3C15-43DC-B338-080ABCFA6D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6BB2ED4-5ECA-4659-BF91-70DADA6C2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5E4FDB23-AF89-4CFF-8A65-F11E39922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61D636-3B5C-468F-BFD0-813610E58FA0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B62F188-071D-46CC-97A7-2AF9891803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9CEC8AD-4458-4D3D-8C41-9EC2B83D5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E039A7EF-5C9F-4950-857D-34E2D46D8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77129D-72C4-440A-8259-B5794E58154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D4EE718-8895-4B46-B257-AC8295D180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53F61A6-89D7-49C9-8156-E532CBBB9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A2F7513-B2A6-4686-9623-5BC1F50B5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EFA91F-8EBE-4F08-B6B9-43756FD6E79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B0286FD-A5E6-4E21-882C-B3CC258CC7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657EA32-4074-4014-AC3B-9C46B5D57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69CD4873-21AA-4BEC-B02D-0B1A9EE5A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EC5E3C-1B4D-41AD-B838-D71AB40E567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9AB2E19-990B-4E71-800C-327D49FEFD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BFB9432-0892-4F5A-AE78-7F401152E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7AF2A1D5-6D48-40EE-AA5B-3D24D9615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1CE52-7B7C-4EB7-BA6F-5F7E5222F45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5BD2D41-A4FC-453C-AA26-8967DB6FE9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31BF1E-844B-4A62-AA06-CE4CBD53E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39A6E234-333C-4398-B88F-C699EC3E1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44218D-ADE7-45F4-8FB7-3B5399DE19D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16EB6B8-8118-4ED3-A06E-264E29F1A0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3B2A825-F0A6-4413-8212-60BBEE7D6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23002258-E1E4-4092-AFB8-96610BC1B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F2409A-1605-4833-9F44-96A85AC5E22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7C9AAEA-DA46-448D-80E5-F5C61EB76B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BE65BD-2F43-4081-8AAC-2EDDBE0D6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AC74B9-578A-44F5-A5CB-90487A03E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11F663-1CBB-4015-B21F-E27314999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C91C0-D96D-40F1-945F-BFFB7C13C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4947C-1370-4176-BE91-602E49212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1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B3FC20-6C64-46D8-ACC4-BCEA87A2A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628348-C59B-43C6-B70C-6DFCCC5EC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0EF8B8-1C3F-4FC3-830C-3AE6A2E8E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E120-8C60-4AEF-A60C-AC3AEB271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3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719CF-5769-4B06-93AF-DE65BE267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750E8-5053-490B-BC84-3F6987B2A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D8DB70-7563-4912-A180-CF56A77DB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61C8-365C-4360-94E4-412BFF102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14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02F106-63E1-4939-8C84-2F0451F5A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7450D0-161F-4EBB-BA0E-D7B00F511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00567-FC4D-4F76-B750-600F9E3C1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22FD-8249-4F7B-81B1-FFC70AEFC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63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A4AE5-283A-4592-BE5D-B9675C972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C58DD1-0962-49D6-A211-371304673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1BA3A-1607-4C52-8B81-C1C37A696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8B0A-0275-41B7-A4AB-6232470F6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1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84F3-EE3D-42D0-9C68-ADCF75D9E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2B06E-284E-43B3-A987-4F70733CD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644ED-B2C2-472A-A1C4-87F9507C6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6A76-92C9-4AFA-9725-B0C0AEF09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A21CCA-300D-45BC-8BC9-30D3E0930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515F8B-95FF-48D4-B6C3-AD1A65A74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DFA9FA-A830-4CF0-A302-2894B5DA5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8C5C-01AD-49AB-945A-CBF995E37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16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1C487F-6E1E-4A11-814A-4C47BEE2A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5304CF-4459-4E47-B3E2-DD524CF24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99FBC1-7B82-4273-9BD6-CFA678446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05BC-4737-488C-B5BC-3F68FEF64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8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1570B0-A5C8-4170-8F6A-26B64D8E9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2E5B6D-A673-4CCF-8DB4-3F3ECAEF8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D085C9-83A0-4DEC-B78B-0819CBBFB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5EBA-23FA-45C9-A8EC-766FAEE6C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83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0B2BB-0CBC-4BBB-9387-7783097C9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14AA8-2CF0-4C48-9C22-1B6700317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9193C-47A6-49E2-933B-CC4DA96A0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2ACE-FD0A-4F06-A015-2E660F07F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34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300ED-6C82-48B4-B92D-4828257BB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FC4C36-00F8-4786-B6D4-D8395B72C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B9C7E-DF3C-451A-894A-260493790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A12B-3307-4F45-9DE9-EB41C0DDC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9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A8797E-1FDD-459F-A8ED-522234FED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EF9CF6-7387-408A-AF7E-2240419F2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57C66A-8442-4BF7-8728-3A9C4A09EE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D25CE2-7AC3-4F91-A586-DA2B527831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E70F35-C92A-446F-96A2-3C4923F598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E4024D-4FCA-42E8-957A-F0BCCFB66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C33E47-7A8D-42D2-ACC5-9CC7437641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chemeClr val="accent2"/>
          </a:solidFill>
          <a:ln>
            <a:solidFill>
              <a:srgbClr val="E3DB3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Biblical Interpretation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sz="2800" b="1" i="1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Monday  Evening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C1ABB2B-10AC-48DD-A71E-B8D359D73D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Defining an 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“Apostolic Hermeneutic”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F9C7D237-94CC-4ACD-8F10-0B5F3B1CB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/>
              <a:t>By David S. Norris  ©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>
            <a:extLst>
              <a:ext uri="{FF2B5EF4-FFF2-40B4-BE49-F238E27FC236}">
                <a16:creationId xmlns:a16="http://schemas.microsoft.com/office/drawing/2014/main" id="{216FF5A8-DAAB-470E-9D7D-75E9AC1C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47663"/>
            <a:ext cx="7956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While the Bible is the Word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God, the text is neither magical nor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mystical—we should reject: </a:t>
            </a:r>
            <a:r>
              <a:rPr lang="en-US" altLang="en-US" sz="1800"/>
              <a:t> </a:t>
            </a:r>
          </a:p>
        </p:txBody>
      </p:sp>
      <p:pic>
        <p:nvPicPr>
          <p:cNvPr id="34823" name="Picture 7" descr="gutenberg Bible">
            <a:extLst>
              <a:ext uri="{FF2B5EF4-FFF2-40B4-BE49-F238E27FC236}">
                <a16:creationId xmlns:a16="http://schemas.microsoft.com/office/drawing/2014/main" id="{2CBB2C05-C7F0-4607-BAEE-90C13CA2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3138"/>
            <a:ext cx="487680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8">
            <a:extLst>
              <a:ext uri="{FF2B5EF4-FFF2-40B4-BE49-F238E27FC236}">
                <a16:creationId xmlns:a16="http://schemas.microsoft.com/office/drawing/2014/main" id="{38E84F1C-9231-4BC0-B78D-36633822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008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7" name="WordArt 11">
            <a:extLst>
              <a:ext uri="{FF2B5EF4-FFF2-40B4-BE49-F238E27FC236}">
                <a16:creationId xmlns:a16="http://schemas.microsoft.com/office/drawing/2014/main" id="{4F539AE3-D5C8-4AA6-86A0-A822879BA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835275"/>
            <a:ext cx="2938463" cy="1279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Paralellomania</a:t>
            </a:r>
          </a:p>
        </p:txBody>
      </p:sp>
      <p:sp>
        <p:nvSpPr>
          <p:cNvPr id="34829" name="WordArt 13">
            <a:extLst>
              <a:ext uri="{FF2B5EF4-FFF2-40B4-BE49-F238E27FC236}">
                <a16:creationId xmlns:a16="http://schemas.microsoft.com/office/drawing/2014/main" id="{290135A1-CEE9-494C-BEAA-88D025DF47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61596">
            <a:off x="5524500" y="3009900"/>
            <a:ext cx="339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9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Structuralism</a:t>
            </a:r>
          </a:p>
        </p:txBody>
      </p:sp>
      <p:sp>
        <p:nvSpPr>
          <p:cNvPr id="34830" name="WordArt 14" descr="Narrow vertical">
            <a:extLst>
              <a:ext uri="{FF2B5EF4-FFF2-40B4-BE49-F238E27FC236}">
                <a16:creationId xmlns:a16="http://schemas.microsoft.com/office/drawing/2014/main" id="{2484BB15-3900-4B57-B870-89DC42FB09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3138" y="4325938"/>
            <a:ext cx="4614862" cy="16176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Hyper-typology</a:t>
            </a:r>
          </a:p>
        </p:txBody>
      </p:sp>
      <p:sp>
        <p:nvSpPr>
          <p:cNvPr id="34831" name="WordArt 15">
            <a:extLst>
              <a:ext uri="{FF2B5EF4-FFF2-40B4-BE49-F238E27FC236}">
                <a16:creationId xmlns:a16="http://schemas.microsoft.com/office/drawing/2014/main" id="{4474227D-AED5-4EEC-A8B9-CBDF7E4553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6063" y="3286125"/>
            <a:ext cx="35718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Secret Bible Codes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>
            <a:extLst>
              <a:ext uri="{FF2B5EF4-FFF2-40B4-BE49-F238E27FC236}">
                <a16:creationId xmlns:a16="http://schemas.microsoft.com/office/drawing/2014/main" id="{F1C22A1C-9CCE-4F5F-9C6D-310B96E8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347663"/>
            <a:ext cx="6762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Communicating Meaning from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 a Biblical Text:</a:t>
            </a:r>
            <a:r>
              <a:rPr lang="en-US" altLang="en-US" sz="1800"/>
              <a:t> </a:t>
            </a:r>
          </a:p>
        </p:txBody>
      </p:sp>
      <p:sp>
        <p:nvSpPr>
          <p:cNvPr id="35842" name="Text Box 3">
            <a:extLst>
              <a:ext uri="{FF2B5EF4-FFF2-40B4-BE49-F238E27FC236}">
                <a16:creationId xmlns:a16="http://schemas.microsoft.com/office/drawing/2014/main" id="{BEF06F19-6852-496E-AEE2-5AEBC910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124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Author</a:t>
            </a:r>
            <a:r>
              <a:rPr lang="en-US" altLang="en-US" sz="1800"/>
              <a:t> </a:t>
            </a:r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AA56916E-6228-4954-8CD7-56CD77456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19600"/>
            <a:ext cx="10668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6DDEB977-0490-45F4-993A-2E29B84B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4191000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Text</a:t>
            </a:r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6EE9A6F9-C545-44BA-AD0D-D42532B88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9600"/>
            <a:ext cx="16764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45F5455A-5875-456B-89B7-1F41867E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Reading</a:t>
            </a:r>
          </a:p>
        </p:txBody>
      </p:sp>
      <p:pic>
        <p:nvPicPr>
          <p:cNvPr id="35847" name="Picture 10" descr="paulmag (2)">
            <a:extLst>
              <a:ext uri="{FF2B5EF4-FFF2-40B4-BE49-F238E27FC236}">
                <a16:creationId xmlns:a16="http://schemas.microsoft.com/office/drawing/2014/main" id="{35047B65-AB19-402E-9BFC-C4B943B5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8925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scholarblue">
            <a:extLst>
              <a:ext uri="{FF2B5EF4-FFF2-40B4-BE49-F238E27FC236}">
                <a16:creationId xmlns:a16="http://schemas.microsoft.com/office/drawing/2014/main" id="{BA78A9F7-3EA3-4AE0-934A-FCA976E2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949450"/>
            <a:ext cx="26384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 descr="gutenberg Bible">
            <a:extLst>
              <a:ext uri="{FF2B5EF4-FFF2-40B4-BE49-F238E27FC236}">
                <a16:creationId xmlns:a16="http://schemas.microsoft.com/office/drawing/2014/main" id="{E3A928BF-805B-4E69-B209-9B6EAE86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>
            <a:extLst>
              <a:ext uri="{FF2B5EF4-FFF2-40B4-BE49-F238E27FC236}">
                <a16:creationId xmlns:a16="http://schemas.microsoft.com/office/drawing/2014/main" id="{4F93FA99-D39F-4056-B4E8-0B0E67BC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347663"/>
            <a:ext cx="530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Element 3:  </a:t>
            </a:r>
            <a:r>
              <a:rPr lang="en-US" altLang="en-US" sz="3600" b="1" i="1">
                <a:solidFill>
                  <a:schemeClr val="accent2"/>
                </a:solidFill>
              </a:rPr>
              <a:t>The Reader</a:t>
            </a:r>
            <a:r>
              <a:rPr lang="en-US" altLang="en-US" sz="1800"/>
              <a:t> 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44167AB8-DA4D-4C00-8BD5-99B7756A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910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Text</a:t>
            </a:r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EC0DE890-5B76-432B-881F-407AD8A82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419600"/>
            <a:ext cx="16764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0923164-E5A6-4864-82A3-EF3D39C8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91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Reading</a:t>
            </a:r>
          </a:p>
        </p:txBody>
      </p:sp>
      <p:pic>
        <p:nvPicPr>
          <p:cNvPr id="33801" name="Picture 9" descr="scholarblue">
            <a:extLst>
              <a:ext uri="{FF2B5EF4-FFF2-40B4-BE49-F238E27FC236}">
                <a16:creationId xmlns:a16="http://schemas.microsoft.com/office/drawing/2014/main" id="{33EE2616-DFA4-420E-8D34-20EC8493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95463"/>
            <a:ext cx="30480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1">
            <a:extLst>
              <a:ext uri="{FF2B5EF4-FFF2-40B4-BE49-F238E27FC236}">
                <a16:creationId xmlns:a16="http://schemas.microsoft.com/office/drawing/2014/main" id="{D4B3ECF1-3697-4A1C-80FB-2278A067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4724400"/>
            <a:ext cx="8223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The Epistemological Question: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How will a reader’s situatedness control interpretation?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FCCF9B07-2625-4C70-9658-7038415D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1773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Modernity—one must find the “objective truth”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Postmodernity—not only may it not be overcome; it should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be celebrated.  </a:t>
            </a:r>
            <a:r>
              <a:rPr lang="en-US" altLang="en-US" sz="2400" b="1" i="1">
                <a:solidFill>
                  <a:schemeClr val="hlink"/>
                </a:solidFill>
              </a:rPr>
              <a:t>The truth is someplace in-between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9" grpId="0"/>
      <p:bldP spid="338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>
            <a:extLst>
              <a:ext uri="{FF2B5EF4-FFF2-40B4-BE49-F238E27FC236}">
                <a16:creationId xmlns:a16="http://schemas.microsoft.com/office/drawing/2014/main" id="{508A3BAE-63D6-4387-9BF9-6F97F10F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47663"/>
            <a:ext cx="828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Element 4:  Communicating to others</a:t>
            </a:r>
            <a:endParaRPr lang="en-US" altLang="en-US" sz="1800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0BBDE496-1DAA-4B95-A622-A0F21FB0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124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Author</a:t>
            </a:r>
            <a:r>
              <a:rPr lang="en-US" altLang="en-US" sz="1800"/>
              <a:t> 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DAB24C5B-9008-474A-99C0-BAEFAAE95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19600"/>
            <a:ext cx="10668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5F0C9BF0-FF35-4786-815E-86269E11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4191000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Text</a:t>
            </a:r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069E2AB5-87AB-4D64-AAED-B7D65BA37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9600"/>
            <a:ext cx="8382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72E787E5-EDD4-4DAE-B107-695292561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Reading</a:t>
            </a:r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B266EDFE-A154-4E8E-A4F5-B8E30EC8C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19600"/>
            <a:ext cx="6858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1F4010A8-49E6-4E86-8508-4F7AC3B6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91000"/>
            <a:ext cx="194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Expounding</a:t>
            </a:r>
          </a:p>
        </p:txBody>
      </p:sp>
      <p:pic>
        <p:nvPicPr>
          <p:cNvPr id="32778" name="Picture 10" descr="paulmag (2)">
            <a:extLst>
              <a:ext uri="{FF2B5EF4-FFF2-40B4-BE49-F238E27FC236}">
                <a16:creationId xmlns:a16="http://schemas.microsoft.com/office/drawing/2014/main" id="{6BB430BE-9DB2-4F29-9717-07393162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8925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scholarblue">
            <a:extLst>
              <a:ext uri="{FF2B5EF4-FFF2-40B4-BE49-F238E27FC236}">
                <a16:creationId xmlns:a16="http://schemas.microsoft.com/office/drawing/2014/main" id="{75080E24-D0E5-496A-BE4F-F3F5542B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819400"/>
            <a:ext cx="149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man_teaching-pumps_small">
            <a:extLst>
              <a:ext uri="{FF2B5EF4-FFF2-40B4-BE49-F238E27FC236}">
                <a16:creationId xmlns:a16="http://schemas.microsoft.com/office/drawing/2014/main" id="{6ADBB0CA-BE12-451F-9E3C-D143AB77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590800"/>
            <a:ext cx="1238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gutenberg Bible">
            <a:extLst>
              <a:ext uri="{FF2B5EF4-FFF2-40B4-BE49-F238E27FC236}">
                <a16:creationId xmlns:a16="http://schemas.microsoft.com/office/drawing/2014/main" id="{2DEDC192-1B81-4743-857E-7790CAAF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  <p:bldP spid="32775" grpId="0"/>
      <p:bldP spid="327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C0CECAB3-3B3F-45AF-890B-B6DCFFC85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5138"/>
            <a:ext cx="866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  <p:graphicFrame>
        <p:nvGraphicFramePr>
          <p:cNvPr id="38938" name="Group 26">
            <a:extLst>
              <a:ext uri="{FF2B5EF4-FFF2-40B4-BE49-F238E27FC236}">
                <a16:creationId xmlns:a16="http://schemas.microsoft.com/office/drawing/2014/main" id="{CFA650BB-6C42-4B2E-92A2-76E47AFF41A2}"/>
              </a:ext>
            </a:extLst>
          </p:cNvPr>
          <p:cNvGraphicFramePr>
            <a:graphicFrameLocks noGrp="1"/>
          </p:cNvGraphicFramePr>
          <p:nvPr/>
        </p:nvGraphicFramePr>
        <p:xfrm>
          <a:off x="0" y="4876800"/>
          <a:ext cx="7696200" cy="1798638"/>
        </p:xfrm>
        <a:graphic>
          <a:graphicData uri="http://schemas.openxmlformats.org/drawingml/2006/table">
            <a:tbl>
              <a:tblPr/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8638">
                <a:tc>
                  <a:txBody>
                    <a:bodyPr/>
                    <a:lstStyle>
                      <a:lvl1pPr indent="481013"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481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8400" algn="l"/>
                        </a:tabLst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EF240F"/>
                          </a:solidFill>
                          <a:effectLst/>
                          <a:latin typeface="Arial" charset="0"/>
                        </a:rPr>
                        <a:t>PEDAGOGY: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EF240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The science (principles) and art (task) by which the meaning and relevance of the biblical text are communicated in a teaching situation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988" name="Text Box 10">
            <a:extLst>
              <a:ext uri="{FF2B5EF4-FFF2-40B4-BE49-F238E27FC236}">
                <a16:creationId xmlns:a16="http://schemas.microsoft.com/office/drawing/2014/main" id="{1F4C3737-BDBD-4203-A323-252CEE7F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69850"/>
            <a:ext cx="3098800" cy="758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Definitions:</a:t>
            </a:r>
            <a:r>
              <a:rPr lang="en-US" altLang="en-US" sz="1800"/>
              <a:t> </a:t>
            </a: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7FE177E6-385F-4D35-8EA0-5103EEDE3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7696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</a:rPr>
              <a:t>     </a:t>
            </a:r>
            <a:r>
              <a:rPr lang="en-US" altLang="en-US" sz="2800" b="1" u="sng">
                <a:solidFill>
                  <a:srgbClr val="EF240F"/>
                </a:solidFill>
              </a:rPr>
              <a:t>EXPOSITION:</a:t>
            </a:r>
            <a:r>
              <a:rPr lang="en-US" altLang="en-US" sz="2800" b="1">
                <a:solidFill>
                  <a:srgbClr val="EF240F"/>
                </a:solidFill>
              </a:rPr>
              <a:t>  </a:t>
            </a:r>
            <a:r>
              <a:rPr lang="en-US" altLang="en-US" sz="2800">
                <a:solidFill>
                  <a:schemeClr val="accent2"/>
                </a:solidFill>
              </a:rPr>
              <a:t>The communication of the meaning of the text along with its relevance to present-day hearers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73B0E7CC-F196-45F7-971B-EE757101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7391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</a:rPr>
              <a:t>    </a:t>
            </a:r>
            <a:r>
              <a:rPr lang="en-US" altLang="en-US" sz="2800" b="1" u="sng">
                <a:solidFill>
                  <a:srgbClr val="EF240F"/>
                </a:solidFill>
              </a:rPr>
              <a:t>HOMILETICS:</a:t>
            </a:r>
            <a:r>
              <a:rPr lang="en-US" altLang="en-US" sz="2800" b="1">
                <a:solidFill>
                  <a:srgbClr val="EF240F"/>
                </a:solidFill>
              </a:rPr>
              <a:t>  </a:t>
            </a:r>
            <a:r>
              <a:rPr lang="en-US" altLang="en-US" sz="2800">
                <a:solidFill>
                  <a:schemeClr val="accent2"/>
                </a:solidFill>
              </a:rPr>
              <a:t>The science (principles) and art (task) by which the meaning and relevance of the biblical text are communicated in a preaching situation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38937" name="Picture 25" descr="teacher">
            <a:extLst>
              <a:ext uri="{FF2B5EF4-FFF2-40B4-BE49-F238E27FC236}">
                <a16:creationId xmlns:a16="http://schemas.microsoft.com/office/drawing/2014/main" id="{0373F96E-96EB-4FA2-9C3A-58BE6AFD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192713"/>
            <a:ext cx="119062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7" descr="66,1106755328,2">
            <a:extLst>
              <a:ext uri="{FF2B5EF4-FFF2-40B4-BE49-F238E27FC236}">
                <a16:creationId xmlns:a16="http://schemas.microsoft.com/office/drawing/2014/main" id="{274D44C9-28D3-4EE5-9996-4C851B08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8950"/>
            <a:ext cx="8302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28" descr="iht7200402a (2)">
            <a:extLst>
              <a:ext uri="{FF2B5EF4-FFF2-40B4-BE49-F238E27FC236}">
                <a16:creationId xmlns:a16="http://schemas.microsoft.com/office/drawing/2014/main" id="{F067A9EA-0CC8-4EA9-87D4-75CE0A4F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0"/>
            <a:ext cx="857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E5087998-B63C-4F5D-9014-36A8ACBFBD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  <a:solidFill>
            <a:srgbClr val="FFCC99"/>
          </a:solidFill>
          <a:ln w="762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EF240F"/>
                </a:solidFill>
              </a:rPr>
              <a:t>Difficulties in interpreting the Text: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293CC7EF-C89D-490A-87F1-C9538245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872163"/>
            <a:ext cx="3438525" cy="528637"/>
          </a:xfrm>
          <a:prstGeom prst="rect">
            <a:avLst/>
          </a:prstGeom>
          <a:solidFill>
            <a:srgbClr val="FF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</a:rPr>
              <a:t>Distance in Culture</a:t>
            </a:r>
          </a:p>
        </p:txBody>
      </p:sp>
      <p:pic>
        <p:nvPicPr>
          <p:cNvPr id="35848" name="Picture 8" descr="hour_glass">
            <a:extLst>
              <a:ext uri="{FF2B5EF4-FFF2-40B4-BE49-F238E27FC236}">
                <a16:creationId xmlns:a16="http://schemas.microsoft.com/office/drawing/2014/main" id="{F7EECF25-5318-41B3-885A-9C2FC4D7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76400"/>
            <a:ext cx="16811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middle_eastern_man_5">
            <a:extLst>
              <a:ext uri="{FF2B5EF4-FFF2-40B4-BE49-F238E27FC236}">
                <a16:creationId xmlns:a16="http://schemas.microsoft.com/office/drawing/2014/main" id="{E58FCBB6-3A3A-471A-A14B-7265DDE2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905000"/>
            <a:ext cx="1870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P66-3">
            <a:extLst>
              <a:ext uri="{FF2B5EF4-FFF2-40B4-BE49-F238E27FC236}">
                <a16:creationId xmlns:a16="http://schemas.microsoft.com/office/drawing/2014/main" id="{71D0F7A7-0998-443C-9DE6-804A9FC8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752600"/>
            <a:ext cx="2724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Text Box 12">
            <a:extLst>
              <a:ext uri="{FF2B5EF4-FFF2-40B4-BE49-F238E27FC236}">
                <a16:creationId xmlns:a16="http://schemas.microsoft.com/office/drawing/2014/main" id="{26B91AF6-3A7F-4425-BD3B-4100B9D24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3022600" cy="528638"/>
          </a:xfrm>
          <a:prstGeom prst="rect">
            <a:avLst/>
          </a:prstGeom>
          <a:solidFill>
            <a:srgbClr val="FF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</a:rPr>
              <a:t>Distance in Time</a:t>
            </a: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069B52EF-BAED-4456-BD72-E8FBDBCE1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3205163"/>
            <a:ext cx="3875087" cy="528637"/>
          </a:xfrm>
          <a:prstGeom prst="rect">
            <a:avLst/>
          </a:prstGeom>
          <a:solidFill>
            <a:srgbClr val="FF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</a:rPr>
              <a:t>Distance in Language</a:t>
            </a:r>
          </a:p>
        </p:txBody>
      </p:sp>
      <p:pic>
        <p:nvPicPr>
          <p:cNvPr id="35854" name="Picture 14" descr="globe">
            <a:extLst>
              <a:ext uri="{FF2B5EF4-FFF2-40B4-BE49-F238E27FC236}">
                <a16:creationId xmlns:a16="http://schemas.microsoft.com/office/drawing/2014/main" id="{1087927C-604A-41B1-9ADD-C5AB5438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5425"/>
            <a:ext cx="609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Text Box 15">
            <a:extLst>
              <a:ext uri="{FF2B5EF4-FFF2-40B4-BE49-F238E27FC236}">
                <a16:creationId xmlns:a16="http://schemas.microsoft.com/office/drawing/2014/main" id="{4C8AA6EE-16D0-4B50-AFEC-B7DF7CCD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5" y="4271963"/>
            <a:ext cx="3241675" cy="528637"/>
          </a:xfrm>
          <a:prstGeom prst="rect">
            <a:avLst/>
          </a:prstGeom>
          <a:solidFill>
            <a:srgbClr val="FF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</a:rPr>
              <a:t>Distance in Space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52" grpId="0" animBg="1"/>
      <p:bldP spid="35853" grpId="0" animBg="1"/>
      <p:bldP spid="358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>
            <a:extLst>
              <a:ext uri="{FF2B5EF4-FFF2-40B4-BE49-F238E27FC236}">
                <a16:creationId xmlns:a16="http://schemas.microsoft.com/office/drawing/2014/main" id="{088FDDB2-367C-4BE9-A431-D8A3F8906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66"/>
                </a:solidFill>
              </a:rPr>
              <a:t>We tend to see the Scripture through the lens of our culture</a:t>
            </a:r>
          </a:p>
        </p:txBody>
      </p:sp>
      <p:pic>
        <p:nvPicPr>
          <p:cNvPr id="41989" name="Picture 5" descr="boy_with_glasses">
            <a:extLst>
              <a:ext uri="{FF2B5EF4-FFF2-40B4-BE49-F238E27FC236}">
                <a16:creationId xmlns:a16="http://schemas.microsoft.com/office/drawing/2014/main" id="{10B06461-C38F-44B8-A7F4-F5354591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362200"/>
            <a:ext cx="1730375" cy="19812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Cathedral">
            <a:extLst>
              <a:ext uri="{FF2B5EF4-FFF2-40B4-BE49-F238E27FC236}">
                <a16:creationId xmlns:a16="http://schemas.microsoft.com/office/drawing/2014/main" id="{DE7D0B7F-20BE-4749-A94B-EF96229C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6888"/>
            <a:ext cx="22193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sunservice">
            <a:extLst>
              <a:ext uri="{FF2B5EF4-FFF2-40B4-BE49-F238E27FC236}">
                <a16:creationId xmlns:a16="http://schemas.microsoft.com/office/drawing/2014/main" id="{A1FDDA54-04CF-4A78-AEB4-08A63FC5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438400" cy="182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epiph188">
            <a:extLst>
              <a:ext uri="{FF2B5EF4-FFF2-40B4-BE49-F238E27FC236}">
                <a16:creationId xmlns:a16="http://schemas.microsoft.com/office/drawing/2014/main" id="{90CF2FA5-B862-4D2A-AD63-202B78C0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0801c2">
            <a:extLst>
              <a:ext uri="{FF2B5EF4-FFF2-40B4-BE49-F238E27FC236}">
                <a16:creationId xmlns:a16="http://schemas.microsoft.com/office/drawing/2014/main" id="{3E6EB242-8430-4090-A8A0-F6F6F6B8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0801f2">
            <a:extLst>
              <a:ext uri="{FF2B5EF4-FFF2-40B4-BE49-F238E27FC236}">
                <a16:creationId xmlns:a16="http://schemas.microsoft.com/office/drawing/2014/main" id="{8603E525-6848-4887-8B30-337F8844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800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2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19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>
            <a:extLst>
              <a:ext uri="{FF2B5EF4-FFF2-40B4-BE49-F238E27FC236}">
                <a16:creationId xmlns:a16="http://schemas.microsoft.com/office/drawing/2014/main" id="{BE9EC1E0-2D44-4708-82A8-715F21068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93688"/>
            <a:ext cx="827405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Not only we are situated, but the authors of 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readings are situated as well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4795AEAD-2EFE-40C6-81F5-6715ED02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44650"/>
            <a:ext cx="7150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Walter Kaiser and Moisés Silva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800000"/>
                </a:solidFill>
              </a:rPr>
              <a:t>An Introduction to Biblical Hermeneutics</a:t>
            </a:r>
            <a:r>
              <a:rPr lang="en-US" altLang="en-US" sz="1800"/>
              <a:t> 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C6449178-0B03-4F13-9E5C-FF09FE24B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86088"/>
            <a:ext cx="5881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D. A. Carson, </a:t>
            </a:r>
            <a:r>
              <a:rPr lang="en-US" altLang="en-US" sz="2800" b="1" i="1">
                <a:solidFill>
                  <a:srgbClr val="800000"/>
                </a:solidFill>
              </a:rPr>
              <a:t>Exegetical Fallacies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allAtOnce"/>
      <p:bldP spid="48135" grpId="0"/>
      <p:bldP spid="481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>
            <a:extLst>
              <a:ext uri="{FF2B5EF4-FFF2-40B4-BE49-F238E27FC236}">
                <a16:creationId xmlns:a16="http://schemas.microsoft.com/office/drawing/2014/main" id="{D06FF4E1-5983-44CF-BA3E-B2D44B4BC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920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66"/>
                </a:solidFill>
              </a:rPr>
              <a:t>There are different genres of Scripture.  Each should weighed in normative sense:</a:t>
            </a:r>
          </a:p>
        </p:txBody>
      </p:sp>
      <p:pic>
        <p:nvPicPr>
          <p:cNvPr id="25606" name="Picture 6" descr="scales">
            <a:extLst>
              <a:ext uri="{FF2B5EF4-FFF2-40B4-BE49-F238E27FC236}">
                <a16:creationId xmlns:a16="http://schemas.microsoft.com/office/drawing/2014/main" id="{35BEB628-6CA5-428E-9910-59594D55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224088"/>
            <a:ext cx="35480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>
            <a:extLst>
              <a:ext uri="{FF2B5EF4-FFF2-40B4-BE49-F238E27FC236}">
                <a16:creationId xmlns:a16="http://schemas.microsoft.com/office/drawing/2014/main" id="{91FF41B1-52CE-4A90-9E4F-1CBA8A4C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2133600"/>
            <a:ext cx="248285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Epistles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History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Poetry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Apocalyptic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Narrative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Gospels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3CB3B98F-759B-43BF-88FF-E02B80CC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5105400"/>
            <a:ext cx="8188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The Scripture is not mystical.  It is meant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to be understood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04ADA0E9-CDF5-455A-8AB1-B50D7759F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26163"/>
            <a:ext cx="7689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That said, some texts are very difficult!</a:t>
            </a:r>
          </a:p>
        </p:txBody>
      </p:sp>
      <p:sp>
        <p:nvSpPr>
          <p:cNvPr id="50182" name="Text Box 10">
            <a:extLst>
              <a:ext uri="{FF2B5EF4-FFF2-40B4-BE49-F238E27FC236}">
                <a16:creationId xmlns:a16="http://schemas.microsoft.com/office/drawing/2014/main" id="{D8696F32-6529-42A6-84EB-6D29AD83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696075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13E81CF7-DCE7-4C79-8985-842076CBC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72A143-6AB9-4DF4-880F-45B68C7BA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6600"/>
                </a:solidFill>
              </a:rPr>
              <a:t>While Hermeneutics is “the art or science of interpreting Scripture”…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solidFill>
                  <a:srgbClr val="FF6600"/>
                </a:solidFill>
              </a:rPr>
              <a:t>…one may as well speak of a “Christian hermeneutic” or a “Catholic Hermeneutic”, etc.</a:t>
            </a:r>
            <a:r>
              <a:rPr lang="en-US" altLang="en-US" sz="3600" b="1">
                <a:solidFill>
                  <a:srgbClr val="006600"/>
                </a:solidFill>
              </a:rPr>
              <a:t> </a:t>
            </a:r>
          </a:p>
          <a:p>
            <a:pPr eaLnBrk="1" hangingPunct="1"/>
            <a:r>
              <a:rPr lang="en-US" altLang="en-US" sz="3600" b="1">
                <a:solidFill>
                  <a:srgbClr val="006600"/>
                </a:solidFill>
              </a:rPr>
              <a:t>Such a hermeneutic suggests a common set of understandings, a common way to understand Scripture</a:t>
            </a:r>
          </a:p>
        </p:txBody>
      </p:sp>
      <p:sp>
        <p:nvSpPr>
          <p:cNvPr id="14340" name="WordArt 4">
            <a:extLst>
              <a:ext uri="{FF2B5EF4-FFF2-40B4-BE49-F238E27FC236}">
                <a16:creationId xmlns:a16="http://schemas.microsoft.com/office/drawing/2014/main" id="{3F83F860-12C8-413F-9509-E9FD2CF4FF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8063">
            <a:off x="-76200" y="260350"/>
            <a:ext cx="85344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 panose="020B0806030902050204" pitchFamily="34" charset="0"/>
              </a:rPr>
              <a:t>Hermeneutics and a "hermeneutic"</a:t>
            </a:r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2EF840EA-9678-48A2-B8B0-6580AE72E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Shot of Bible">
            <a:extLst>
              <a:ext uri="{FF2B5EF4-FFF2-40B4-BE49-F238E27FC236}">
                <a16:creationId xmlns:a16="http://schemas.microsoft.com/office/drawing/2014/main" id="{363AF87D-FF71-4D7D-8173-0BF469F1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>
            <a:extLst>
              <a:ext uri="{FF2B5EF4-FFF2-40B4-BE49-F238E27FC236}">
                <a16:creationId xmlns:a16="http://schemas.microsoft.com/office/drawing/2014/main" id="{F8621576-923C-4C3C-8F41-0D29DD3B63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What do we believe about the Bible? 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68F53287-45D6-416D-A881-CECD16CC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>
            <a:extLst>
              <a:ext uri="{FF2B5EF4-FFF2-40B4-BE49-F238E27FC236}">
                <a16:creationId xmlns:a16="http://schemas.microsoft.com/office/drawing/2014/main" id="{7FF3D1B7-5686-4081-BE72-7623E3E9B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6400800" cy="6858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Jesus Christ 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the central figure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A belief in the Bible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Morality</a:t>
            </a:r>
          </a:p>
        </p:txBody>
      </p:sp>
      <p:sp>
        <p:nvSpPr>
          <p:cNvPr id="54274" name="WordArt 7">
            <a:extLst>
              <a:ext uri="{FF2B5EF4-FFF2-40B4-BE49-F238E27FC236}">
                <a16:creationId xmlns:a16="http://schemas.microsoft.com/office/drawing/2014/main" id="{916BE026-7913-4EAD-96FF-17E0257622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5334000" cy="16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Christian Hermeneutic</a:t>
            </a:r>
          </a:p>
        </p:txBody>
      </p:sp>
      <p:sp>
        <p:nvSpPr>
          <p:cNvPr id="4104" name="WordArt 8" descr="Paper bag">
            <a:extLst>
              <a:ext uri="{FF2B5EF4-FFF2-40B4-BE49-F238E27FC236}">
                <a16:creationId xmlns:a16="http://schemas.microsoft.com/office/drawing/2014/main" id="{60C3742F-FC5A-451D-AE39-442C161EC3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484813"/>
            <a:ext cx="2971800" cy="992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belonging to church</a:t>
            </a:r>
          </a:p>
        </p:txBody>
      </p:sp>
      <p:sp>
        <p:nvSpPr>
          <p:cNvPr id="4105" name="WordArt 9">
            <a:extLst>
              <a:ext uri="{FF2B5EF4-FFF2-40B4-BE49-F238E27FC236}">
                <a16:creationId xmlns:a16="http://schemas.microsoft.com/office/drawing/2014/main" id="{2ECFD232-03B7-42A8-AA75-B7379D3F1E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60893">
            <a:off x="2209800" y="3733800"/>
            <a:ext cx="464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Emphasis on the New Testamant</a:t>
            </a:r>
          </a:p>
          <a:p>
            <a:pPr algn="ctr"/>
            <a:endParaRPr lang="en-US" sz="36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id="{164B30C4-41D8-4978-8B2E-9F0BC2A147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057400"/>
            <a:ext cx="51054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Catholics</a:t>
            </a: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id="{34C4910E-C57F-402B-AB8C-A7D7FCD4FE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048000"/>
            <a:ext cx="4572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Protestants</a:t>
            </a:r>
          </a:p>
        </p:txBody>
      </p:sp>
      <p:sp>
        <p:nvSpPr>
          <p:cNvPr id="4111" name="WordArt 15">
            <a:extLst>
              <a:ext uri="{FF2B5EF4-FFF2-40B4-BE49-F238E27FC236}">
                <a16:creationId xmlns:a16="http://schemas.microsoft.com/office/drawing/2014/main" id="{072E340B-ADBE-4473-B81D-F5A0158F7D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4267200"/>
            <a:ext cx="29718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Orthodox</a:t>
            </a:r>
          </a:p>
        </p:txBody>
      </p:sp>
      <p:sp>
        <p:nvSpPr>
          <p:cNvPr id="4112" name="WordArt 16">
            <a:extLst>
              <a:ext uri="{FF2B5EF4-FFF2-40B4-BE49-F238E27FC236}">
                <a16:creationId xmlns:a16="http://schemas.microsoft.com/office/drawing/2014/main" id="{540C9F46-F599-47C8-AAFA-5743604D0A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181600"/>
            <a:ext cx="28956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Other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D9A52DB-42C7-4067-84D7-DA491B85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228600"/>
            <a:ext cx="23241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Christianity: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2,239, 000, 000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F590EFB0-3512-414E-A10A-74DD4B58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6075"/>
            <a:ext cx="22399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Islam: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1,600, 000,000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6AB5AC1B-911E-409E-95B7-99F0679E6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725488"/>
            <a:ext cx="16732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Hinduism: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EF240F"/>
                </a:solidFill>
              </a:rPr>
              <a:t>1 billion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A5188C21-B38E-40FF-8D6E-05FC70F9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602288"/>
            <a:ext cx="17732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Buddhism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F240F"/>
                </a:solidFill>
              </a:rPr>
              <a:t>500 million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37CD5029-B672-4B24-A2F3-E72B605C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197485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1,100,000,00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CEA3496C-2A72-4A93-A280-D472A69EF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4422775"/>
            <a:ext cx="2162175" cy="461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700, 000,000+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2D993368-FCEE-454E-B8B6-B95A3454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3468688"/>
            <a:ext cx="2078038" cy="461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720,000,000+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4" grpId="1"/>
      <p:bldP spid="4115" grpId="0" build="allAtOnce"/>
      <p:bldP spid="4116" grpId="0"/>
      <p:bldP spid="4116" grpId="1"/>
      <p:bldP spid="4117" grpId="0"/>
      <p:bldP spid="4117" grpId="1"/>
      <p:bldP spid="4118" grpId="0" animBg="1"/>
      <p:bldP spid="4119" grpId="0" animBg="1"/>
      <p:bldP spid="41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>
            <a:extLst>
              <a:ext uri="{FF2B5EF4-FFF2-40B4-BE49-F238E27FC236}">
                <a16:creationId xmlns:a16="http://schemas.microsoft.com/office/drawing/2014/main" id="{A490C8CD-8A7F-49E0-8CC8-C87A8FECB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6400800" cy="6858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56322" name="WordArt 10">
            <a:extLst>
              <a:ext uri="{FF2B5EF4-FFF2-40B4-BE49-F238E27FC236}">
                <a16:creationId xmlns:a16="http://schemas.microsoft.com/office/drawing/2014/main" id="{F1D3D424-CFDC-445B-92C6-4C4E8B63B7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34290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Christianity</a:t>
            </a:r>
          </a:p>
        </p:txBody>
      </p:sp>
      <p:sp>
        <p:nvSpPr>
          <p:cNvPr id="56323" name="Text Box 11">
            <a:extLst>
              <a:ext uri="{FF2B5EF4-FFF2-40B4-BE49-F238E27FC236}">
                <a16:creationId xmlns:a16="http://schemas.microsoft.com/office/drawing/2014/main" id="{FF6CEF13-0621-46AE-A2A7-7D6F74CAB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4">
            <a:extLst>
              <a:ext uri="{FF2B5EF4-FFF2-40B4-BE49-F238E27FC236}">
                <a16:creationId xmlns:a16="http://schemas.microsoft.com/office/drawing/2014/main" id="{8C1D2988-E4AC-45E6-9637-842AE2BE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781800" cy="6858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WordArt 9">
            <a:extLst>
              <a:ext uri="{FF2B5EF4-FFF2-40B4-BE49-F238E27FC236}">
                <a16:creationId xmlns:a16="http://schemas.microsoft.com/office/drawing/2014/main" id="{6CC3076F-DF1F-41D2-B36D-755B3C3240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34290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Christianity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4EDA0E81-8471-4721-992B-ACE231F6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85800"/>
            <a:ext cx="2362200" cy="495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/>
              <a:t>Catholics:</a:t>
            </a:r>
            <a:r>
              <a:rPr lang="en-US" altLang="en-US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4 sources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final appeal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Bible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Tradition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Councils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Pope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58372" name="Text Box 13">
            <a:extLst>
              <a:ext uri="{FF2B5EF4-FFF2-40B4-BE49-F238E27FC236}">
                <a16:creationId xmlns:a16="http://schemas.microsoft.com/office/drawing/2014/main" id="{CDEBA0FE-E1E6-45BB-BEC4-AA881C61C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  <p:sp>
        <p:nvSpPr>
          <p:cNvPr id="5134" name="AutoShape 14">
            <a:extLst>
              <a:ext uri="{FF2B5EF4-FFF2-40B4-BE49-F238E27FC236}">
                <a16:creationId xmlns:a16="http://schemas.microsoft.com/office/drawing/2014/main" id="{9B889B94-8706-4BE9-A48A-8EAF488B6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676400"/>
            <a:ext cx="3505200" cy="3505200"/>
          </a:xfrm>
          <a:prstGeom prst="flowChartConnector">
            <a:avLst/>
          </a:prstGeom>
          <a:solidFill>
            <a:srgbClr val="F9F95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5135" name="WordArt 15">
            <a:extLst>
              <a:ext uri="{FF2B5EF4-FFF2-40B4-BE49-F238E27FC236}">
                <a16:creationId xmlns:a16="http://schemas.microsoft.com/office/drawing/2014/main" id="{F625659F-ED5F-4004-B9AC-0350D6CAD8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3100387" y="3262313"/>
            <a:ext cx="35147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Protestantism</a:t>
            </a:r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E667FC5C-98D1-4FDC-9D56-5D0CEEE137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648200"/>
            <a:ext cx="160020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314F59B7-F60B-4CD8-9012-BC176AFE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2879725" cy="35226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One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final source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appeal: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CC0000"/>
                </a:solidFill>
              </a:rPr>
              <a:t>Sola Scriptura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allAtOnce" animBg="1"/>
      <p:bldP spid="5134" grpId="0" animBg="1"/>
      <p:bldP spid="513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D21E24BC-3CB2-4F28-8305-71F9C5A8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6858000" cy="6858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17411" name="AutoShape 3">
            <a:extLst>
              <a:ext uri="{FF2B5EF4-FFF2-40B4-BE49-F238E27FC236}">
                <a16:creationId xmlns:a16="http://schemas.microsoft.com/office/drawing/2014/main" id="{E90DE72F-9312-4AED-BFFB-5BC052ED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5181600" cy="5410200"/>
          </a:xfrm>
          <a:prstGeom prst="flowChartConnector">
            <a:avLst/>
          </a:prstGeom>
          <a:solidFill>
            <a:srgbClr val="F9F95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60419" name="Text Box 5">
            <a:extLst>
              <a:ext uri="{FF2B5EF4-FFF2-40B4-BE49-F238E27FC236}">
                <a16:creationId xmlns:a16="http://schemas.microsoft.com/office/drawing/2014/main" id="{15EE657E-436A-4F6B-8C52-BF868D51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975"/>
            <a:ext cx="2979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Christianity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AFC3902E-A6F1-4D70-86CE-02E98D46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942975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Protestantism</a:t>
            </a:r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82DDDF5C-91C9-4EF0-8A74-D58FFAB1CA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6002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Text Box 9">
            <a:extLst>
              <a:ext uri="{FF2B5EF4-FFF2-40B4-BE49-F238E27FC236}">
                <a16:creationId xmlns:a16="http://schemas.microsoft.com/office/drawing/2014/main" id="{C2228A75-B9F3-4462-BDB1-DA148D2A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D42264E3-7BB6-4D5D-9E81-AE764CA4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6858000" cy="6858000"/>
          </a:xfrm>
          <a:prstGeom prst="flowChartConnector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62466" name="Text Box 5">
            <a:extLst>
              <a:ext uri="{FF2B5EF4-FFF2-40B4-BE49-F238E27FC236}">
                <a16:creationId xmlns:a16="http://schemas.microsoft.com/office/drawing/2014/main" id="{23852775-728F-4CCB-A508-1A672AE3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304800"/>
            <a:ext cx="2979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</a:rPr>
              <a:t>Protestants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5D0C6851-D6FD-4104-BC5B-8A1F87BFE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71600"/>
            <a:ext cx="5292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Deny the authority of the pope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most church councils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D4E49175-7333-4EDA-AFFE-5EE448DD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14600"/>
            <a:ext cx="5507038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Insist that a person is not justified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by works but by faith in Jesus Christ</a:t>
            </a:r>
          </a:p>
        </p:txBody>
      </p:sp>
      <p:sp>
        <p:nvSpPr>
          <p:cNvPr id="62469" name="Text Box 11">
            <a:extLst>
              <a:ext uri="{FF2B5EF4-FFF2-40B4-BE49-F238E27FC236}">
                <a16:creationId xmlns:a16="http://schemas.microsoft.com/office/drawing/2014/main" id="{0FDA4FFD-A9F5-41DF-B340-5BE43EDE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E0703DAE-85D8-44AF-8E69-9CBC9623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784600"/>
            <a:ext cx="5530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Do not believe that salvation is given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by the church.  Salvation comes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through the work of Jesus Christ.</a:t>
            </a:r>
            <a:r>
              <a:rPr lang="en-US" altLang="en-US" sz="1800"/>
              <a:t> 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4E86955D-EA5C-435C-BFBC-34AFB67F0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5264150"/>
            <a:ext cx="3998912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Allow for tradition but rest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upon the Bible</a:t>
            </a:r>
          </a:p>
        </p:txBody>
      </p:sp>
      <p:sp>
        <p:nvSpPr>
          <p:cNvPr id="62472" name="Text Box 14">
            <a:extLst>
              <a:ext uri="{FF2B5EF4-FFF2-40B4-BE49-F238E27FC236}">
                <a16:creationId xmlns:a16="http://schemas.microsoft.com/office/drawing/2014/main" id="{553411B8-FE4D-4E17-A3B3-F4E892EDF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5370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5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9" grpId="0" build="allAtOnce"/>
      <p:bldP spid="15370" grpId="0" build="allAtOnce" animBg="1"/>
      <p:bldP spid="1537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0E8204F4-451C-44AF-B626-8B0E4F7A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6858000" cy="6858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F012562C-1A4E-49D8-BE2D-45E284B4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762000"/>
            <a:ext cx="5181600" cy="5410200"/>
          </a:xfrm>
          <a:prstGeom prst="flowChartConnector">
            <a:avLst/>
          </a:prstGeom>
          <a:solidFill>
            <a:srgbClr val="F9F95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A76224D6-2985-4610-AC44-567C4AE1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00200"/>
            <a:ext cx="3581400" cy="3886200"/>
          </a:xfrm>
          <a:prstGeom prst="flowChartConnector">
            <a:avLst/>
          </a:prstGeom>
          <a:solidFill>
            <a:srgbClr val="E169D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</p:txBody>
      </p:sp>
      <p:sp>
        <p:nvSpPr>
          <p:cNvPr id="64516" name="Text Box 5">
            <a:extLst>
              <a:ext uri="{FF2B5EF4-FFF2-40B4-BE49-F238E27FC236}">
                <a16:creationId xmlns:a16="http://schemas.microsoft.com/office/drawing/2014/main" id="{A531C01B-F179-4033-8B70-FC78A0233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975"/>
            <a:ext cx="2979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Christianity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97C940CB-6BE8-4A11-A0D4-A9D74308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942975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Protestantism</a:t>
            </a:r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F3ED7A80-8FB0-42BA-87E4-7A940498C7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6002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7104FB4A-5A4F-4E7E-A0D1-8BA20020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16288"/>
            <a:ext cx="203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Evangelicals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>
            <a:extLst>
              <a:ext uri="{FF2B5EF4-FFF2-40B4-BE49-F238E27FC236}">
                <a16:creationId xmlns:a16="http://schemas.microsoft.com/office/drawing/2014/main" id="{76DD3F78-1ACB-45D2-92D1-05111D199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6858000" cy="6858000"/>
          </a:xfrm>
          <a:prstGeom prst="flowChartConnector">
            <a:avLst/>
          </a:prstGeom>
          <a:solidFill>
            <a:srgbClr val="E169D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EBFBCFF7-AFC3-4DF3-B1D6-840FA413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"/>
            <a:ext cx="326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Evangelicals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0EF2075-FC48-4AB2-84CB-453A29F4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63688"/>
            <a:ext cx="562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Hold to a high view of the biblical text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30E5E818-75AF-4398-BE74-1FB24555E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01888"/>
            <a:ext cx="634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Believe in personal conversion experience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E3ED124C-C227-4B79-BF13-E122F42AE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7612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Believe that church tradition is not the final source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of appeal—the biblical text is!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8B43465B-4667-435B-9559-89C6C00D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459288"/>
            <a:ext cx="6748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Emphasize the deity of Christ, the virgin birth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and the community of believers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B1760F86-2058-41F0-B34A-CA311084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5562600"/>
            <a:ext cx="4549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Believe in the second coming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of Jesus Christ</a:t>
            </a:r>
          </a:p>
        </p:txBody>
      </p:sp>
      <p:sp>
        <p:nvSpPr>
          <p:cNvPr id="66568" name="Text Box 15">
            <a:extLst>
              <a:ext uri="{FF2B5EF4-FFF2-40B4-BE49-F238E27FC236}">
                <a16:creationId xmlns:a16="http://schemas.microsoft.com/office/drawing/2014/main" id="{580ED0F5-DAEA-4C92-A832-5EAAB2E8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5" grpId="1"/>
      <p:bldP spid="9226" grpId="0"/>
      <p:bldP spid="9226" grpId="1"/>
      <p:bldP spid="9227" grpId="0" build="allAtOnce"/>
      <p:bldP spid="9228" grpId="0" build="allAtOnce"/>
      <p:bldP spid="92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1E38DE0D-5AC9-4D55-9450-BC768FBF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6858000" cy="6858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FC6B2EC7-14C2-4428-A448-4AA3CF85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85800"/>
            <a:ext cx="5181600" cy="5410200"/>
          </a:xfrm>
          <a:prstGeom prst="flowChartConnector">
            <a:avLst/>
          </a:prstGeom>
          <a:solidFill>
            <a:srgbClr val="F9F95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6EBA02D2-E3E5-4656-8BEE-CF6E23FF8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4572000" cy="4724400"/>
          </a:xfrm>
          <a:prstGeom prst="flowChartConnector">
            <a:avLst/>
          </a:prstGeom>
          <a:solidFill>
            <a:srgbClr val="E169D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</p:txBody>
      </p:sp>
      <p:sp>
        <p:nvSpPr>
          <p:cNvPr id="68612" name="Text Box 6">
            <a:extLst>
              <a:ext uri="{FF2B5EF4-FFF2-40B4-BE49-F238E27FC236}">
                <a16:creationId xmlns:a16="http://schemas.microsoft.com/office/drawing/2014/main" id="{24F710F0-9E61-4FDB-A57A-461DBC671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975"/>
            <a:ext cx="2979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Christianity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AB9A936A-4661-49D0-9EC8-6775641D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942975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Protestantism</a:t>
            </a: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60DBD475-DB0D-434C-869D-2D79CB2E5C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6002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46720D8B-B6E5-4385-9480-91B1223BB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2362200"/>
            <a:ext cx="203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Evangelicals</a:t>
            </a:r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57EEF83A-4751-459D-B83C-DA97C795C4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2590800"/>
            <a:ext cx="1066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47A0EBF6-6323-43D5-AD59-A0A31029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28800"/>
            <a:ext cx="5029200" cy="3200400"/>
          </a:xfrm>
          <a:prstGeom prst="flowChartConnector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</p:txBody>
      </p:sp>
      <p:sp>
        <p:nvSpPr>
          <p:cNvPr id="68618" name="Text Box 14">
            <a:extLst>
              <a:ext uri="{FF2B5EF4-FFF2-40B4-BE49-F238E27FC236}">
                <a16:creationId xmlns:a16="http://schemas.microsoft.com/office/drawing/2014/main" id="{A00BC4A3-EB87-41D1-A7A2-43716F6A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A2BE0813-DB40-4D04-8DBC-4EDC77296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95600"/>
            <a:ext cx="2820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Pentecostals-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Charismatics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8570352F-F28A-44A5-B832-AD680DFF4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078288"/>
            <a:ext cx="1647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585 Million</a:t>
            </a:r>
          </a:p>
        </p:txBody>
      </p:sp>
      <p:sp>
        <p:nvSpPr>
          <p:cNvPr id="8209" name="Line 17">
            <a:extLst>
              <a:ext uri="{FF2B5EF4-FFF2-40B4-BE49-F238E27FC236}">
                <a16:creationId xmlns:a16="http://schemas.microsoft.com/office/drawing/2014/main" id="{A8630A5D-162C-47E9-8CC2-63CB1F1554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4191000"/>
            <a:ext cx="1143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  <p:bldP spid="8197" grpId="0" animBg="1"/>
      <p:bldP spid="8202" grpId="0"/>
      <p:bldP spid="8204" grpId="0" animBg="1"/>
      <p:bldP spid="8204" grpId="1" animBg="1"/>
      <p:bldP spid="82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8EA155EE-7B36-46C2-8C2B-45E21AA21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6858000" cy="68580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d</a:t>
            </a:r>
          </a:p>
        </p:txBody>
      </p:sp>
      <p:sp>
        <p:nvSpPr>
          <p:cNvPr id="70658" name="Text Box 5">
            <a:extLst>
              <a:ext uri="{FF2B5EF4-FFF2-40B4-BE49-F238E27FC236}">
                <a16:creationId xmlns:a16="http://schemas.microsoft.com/office/drawing/2014/main" id="{51D53EAC-86DC-4DFF-942C-E7B09F9B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08000"/>
            <a:ext cx="3327400" cy="711200"/>
          </a:xfrm>
          <a:prstGeom prst="rect">
            <a:avLst/>
          </a:prstGeom>
          <a:solidFill>
            <a:srgbClr val="F9F95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990000"/>
                </a:solidFill>
              </a:rPr>
              <a:t>Pentecostals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819196CD-FAF3-43AB-A6B2-2FB5D56C0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2960688"/>
            <a:ext cx="5157787" cy="1382712"/>
          </a:xfrm>
          <a:prstGeom prst="rect">
            <a:avLst/>
          </a:prstGeom>
          <a:solidFill>
            <a:srgbClr val="F9F95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Are more optimistic about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human nature and the power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of prayer</a:t>
            </a:r>
          </a:p>
        </p:txBody>
      </p:sp>
      <p:sp>
        <p:nvSpPr>
          <p:cNvPr id="11284" name="Rectangle 20">
            <a:extLst>
              <a:ext uri="{FF2B5EF4-FFF2-40B4-BE49-F238E27FC236}">
                <a16:creationId xmlns:a16="http://schemas.microsoft.com/office/drawing/2014/main" id="{1F9038AF-D820-49DA-BC36-784BC67D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5715000" cy="914400"/>
          </a:xfrm>
          <a:prstGeom prst="rect">
            <a:avLst/>
          </a:prstGeom>
          <a:solidFill>
            <a:srgbClr val="F9F95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Believe in the power of the Spirit</a:t>
            </a:r>
          </a:p>
        </p:txBody>
      </p:sp>
      <p:sp>
        <p:nvSpPr>
          <p:cNvPr id="11285" name="Rectangle 21">
            <a:extLst>
              <a:ext uri="{FF2B5EF4-FFF2-40B4-BE49-F238E27FC236}">
                <a16:creationId xmlns:a16="http://schemas.microsoft.com/office/drawing/2014/main" id="{875BF99F-39D7-4749-AA5E-CF9D3B7F2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4876800" cy="1066800"/>
          </a:xfrm>
          <a:prstGeom prst="rect">
            <a:avLst/>
          </a:prstGeom>
          <a:solidFill>
            <a:srgbClr val="F9F95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Understand the doctrinal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importance of narrative</a:t>
            </a:r>
          </a:p>
        </p:txBody>
      </p:sp>
      <p:sp>
        <p:nvSpPr>
          <p:cNvPr id="70662" name="Text Box 22">
            <a:extLst>
              <a:ext uri="{FF2B5EF4-FFF2-40B4-BE49-F238E27FC236}">
                <a16:creationId xmlns:a16="http://schemas.microsoft.com/office/drawing/2014/main" id="{E8A19E50-3650-41E9-96D2-09A444C8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9" grpId="0" animBg="1"/>
      <p:bldP spid="11284" grpId="0" animBg="1"/>
      <p:bldP spid="112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45E71316-B9B1-4714-BE5A-E5986EBE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0"/>
            <a:ext cx="6858000" cy="68580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F210410D-1C95-454C-9D7E-077D1F8A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85800"/>
            <a:ext cx="5181600" cy="5410200"/>
          </a:xfrm>
          <a:prstGeom prst="flowChartConnector">
            <a:avLst/>
          </a:prstGeom>
          <a:solidFill>
            <a:srgbClr val="F9F95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00"/>
              </a:solidFill>
            </a:endParaRPr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63AD8D69-355A-48E0-8037-C3863B6A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4572000" cy="4724400"/>
          </a:xfrm>
          <a:prstGeom prst="flowChartConnector">
            <a:avLst/>
          </a:prstGeom>
          <a:solidFill>
            <a:srgbClr val="E169D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FEE3E47E-5199-4C05-91B1-6BA030E8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53975"/>
            <a:ext cx="2979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Christianity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2C33CC58-3187-4C1C-AE07-D6C070BF9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Protestantism</a:t>
            </a:r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C0949EF4-EAFB-4574-AF5E-6715F7D29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371600"/>
            <a:ext cx="1600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B009A34F-B6B3-4B3C-8630-6F54FBCD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362200"/>
            <a:ext cx="238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Evangelicalism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972026D-2901-4BB3-B145-6407DF26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71800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593C8DA5-2C2D-446E-8083-6B63F4C8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05000"/>
            <a:ext cx="4267200" cy="3200400"/>
          </a:xfrm>
          <a:prstGeom prst="flowChartConnector">
            <a:avLst/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66"/>
              </a:solidFill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A02C33D3-D82F-4811-B26A-BD58C8F09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43563"/>
            <a:ext cx="2806700" cy="528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Pentecostalism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92D431F4-7407-4783-80D5-D57ACC56D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343400"/>
            <a:ext cx="2667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Oval 14">
            <a:extLst>
              <a:ext uri="{FF2B5EF4-FFF2-40B4-BE49-F238E27FC236}">
                <a16:creationId xmlns:a16="http://schemas.microsoft.com/office/drawing/2014/main" id="{754E0E1F-25C5-4112-A05A-E426378A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590800"/>
            <a:ext cx="4191000" cy="990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</a:rPr>
              <a:t>Apostolics</a:t>
            </a:r>
          </a:p>
        </p:txBody>
      </p:sp>
      <p:sp>
        <p:nvSpPr>
          <p:cNvPr id="72717" name="Text Box 15">
            <a:extLst>
              <a:ext uri="{FF2B5EF4-FFF2-40B4-BE49-F238E27FC236}">
                <a16:creationId xmlns:a16="http://schemas.microsoft.com/office/drawing/2014/main" id="{DA8230C7-5762-4896-AE32-C631496F6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3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20" grpId="0"/>
      <p:bldP spid="13322" grpId="0" animBg="1"/>
      <p:bldP spid="13322" grpId="1" animBg="1"/>
      <p:bldP spid="13323" grpId="0" build="allAtOnce" animBg="1"/>
      <p:bldP spid="133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753506-3244-4422-9D93-53A5F6B2F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We believe in…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72C8E2-07B3-469A-B1E6-7BC32FC64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…the “verbal plenary inspiration of Scripture in the original autographs”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See II Timothy 3:16:  “All scripture </a:t>
            </a:r>
            <a:r>
              <a:rPr lang="en-US" altLang="en-US" b="1" i="1">
                <a:solidFill>
                  <a:schemeClr val="accent2"/>
                </a:solidFill>
              </a:rPr>
              <a:t>is </a:t>
            </a:r>
            <a:r>
              <a:rPr lang="en-US" altLang="en-US" b="1">
                <a:solidFill>
                  <a:schemeClr val="accent2"/>
                </a:solidFill>
              </a:rPr>
              <a:t>given by inspiration of God, and </a:t>
            </a:r>
            <a:r>
              <a:rPr lang="en-US" altLang="en-US" b="1" i="1">
                <a:solidFill>
                  <a:schemeClr val="accent2"/>
                </a:solidFill>
              </a:rPr>
              <a:t>is </a:t>
            </a:r>
            <a:r>
              <a:rPr lang="en-US" altLang="en-US" b="1">
                <a:solidFill>
                  <a:schemeClr val="accent2"/>
                </a:solidFill>
              </a:rPr>
              <a:t>profitable for doctrine, for reproof, for correction, for instruction in righteousness.”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3B0FFEB5-9AEA-4DC4-B69E-E5D0B65B0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>
            <a:extLst>
              <a:ext uri="{FF2B5EF4-FFF2-40B4-BE49-F238E27FC236}">
                <a16:creationId xmlns:a16="http://schemas.microsoft.com/office/drawing/2014/main" id="{CE1CF2A3-CBC8-4B8E-A0C8-001795AA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5715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74754" name="Rectangle 6">
            <a:extLst>
              <a:ext uri="{FF2B5EF4-FFF2-40B4-BE49-F238E27FC236}">
                <a16:creationId xmlns:a16="http://schemas.microsoft.com/office/drawing/2014/main" id="{03966F20-84A9-4E1B-B558-7B70A9E2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76200"/>
            <a:ext cx="5035550" cy="5889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Apostolics: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3D47AEC5-29CC-4A1C-B4C4-F9D2C1FA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33488"/>
            <a:ext cx="487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Truly believe </a:t>
            </a:r>
            <a:r>
              <a:rPr lang="en-US" altLang="en-US" sz="2800" b="1" i="1">
                <a:solidFill>
                  <a:srgbClr val="FFFF00"/>
                </a:solidFill>
              </a:rPr>
              <a:t>Sola Scriptura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5632CE8C-2EE1-4514-8237-ABD259917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54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CC"/>
                </a:solidFill>
              </a:rPr>
              <a:t>Speak of conversion covenantally rather than forensically—justification speaks of the new birth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D108415E-9015-4B2C-A7D0-BB84C5B95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276600"/>
            <a:ext cx="8626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Resonate soteriologically more with a sacra-mental approach of Lutherans and Catholics than the Evangelical approach of other Pentecostals 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BEC3E562-E251-4552-AD32-6BF525B30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7467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CC"/>
                </a:solidFill>
              </a:rPr>
              <a:t>Disregard 1700 years of Church history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CC"/>
                </a:solidFill>
              </a:rPr>
              <a:t>teach Christology and soteriology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CC"/>
                </a:solidFill>
              </a:rPr>
              <a:t>like the apostles taught it</a:t>
            </a:r>
          </a:p>
        </p:txBody>
      </p:sp>
      <p:sp>
        <p:nvSpPr>
          <p:cNvPr id="74759" name="Text Box 13">
            <a:extLst>
              <a:ext uri="{FF2B5EF4-FFF2-40B4-BE49-F238E27FC236}">
                <a16:creationId xmlns:a16="http://schemas.microsoft.com/office/drawing/2014/main" id="{7E212316-944B-48A9-AC9E-51BD9C616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0F67ECAB-87C9-45AD-8257-F95D1327B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99"/>
                </a:solidFill>
              </a:rPr>
              <a:t>An Apostolic Hermeneutic:</a:t>
            </a:r>
            <a:r>
              <a:rPr lang="en-US" altLang="en-US"/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6657C0F-A090-400B-8DCD-347DF2A2B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rgbClr val="000099"/>
          </a:solidFill>
          <a:ln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…takes seriously OT teaching</a:t>
            </a:r>
          </a:p>
          <a:p>
            <a:pPr eaLnBrk="1" hangingPunct="1"/>
            <a:r>
              <a:rPr lang="en-US" altLang="en-US" b="1">
                <a:solidFill>
                  <a:srgbClr val="FFFFCC"/>
                </a:solidFill>
              </a:rPr>
              <a:t>…centers on the teaching of the Apostles</a:t>
            </a:r>
            <a:endParaRPr lang="en-US" altLang="en-US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FFCC"/>
                </a:solidFill>
              </a:rPr>
              <a:t>…</a:t>
            </a:r>
            <a:r>
              <a:rPr lang="en-US" altLang="en-US" b="1">
                <a:solidFill>
                  <a:srgbClr val="FFFF00"/>
                </a:solidFill>
              </a:rPr>
              <a:t>considers as important the teaching what has been handed down to us since 1900.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If a choice must be made, Apostolics will choose the teaching of the apostles over the teaching of the historic Christian Church</a:t>
            </a:r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Such a tradition, however, must be secondary to the teaching of the apostles</a:t>
            </a:r>
          </a:p>
        </p:txBody>
      </p:sp>
      <p:sp>
        <p:nvSpPr>
          <p:cNvPr id="76803" name="Text Box 4">
            <a:extLst>
              <a:ext uri="{FF2B5EF4-FFF2-40B4-BE49-F238E27FC236}">
                <a16:creationId xmlns:a16="http://schemas.microsoft.com/office/drawing/2014/main" id="{67EE7C4A-0E45-4BA1-B25D-F8B9BBEC1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Line 4">
            <a:extLst>
              <a:ext uri="{FF2B5EF4-FFF2-40B4-BE49-F238E27FC236}">
                <a16:creationId xmlns:a16="http://schemas.microsoft.com/office/drawing/2014/main" id="{DD2F4A59-94F4-44FF-A55E-12375F0AD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7338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C17A8EB3-4C0B-483B-9F9F-DEB0EA38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97075"/>
            <a:ext cx="25685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1.  An Apostolic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Hermeneutic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starts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the OT</a:t>
            </a:r>
          </a:p>
        </p:txBody>
      </p:sp>
      <p:sp>
        <p:nvSpPr>
          <p:cNvPr id="78851" name="Line 7">
            <a:extLst>
              <a:ext uri="{FF2B5EF4-FFF2-40B4-BE49-F238E27FC236}">
                <a16:creationId xmlns:a16="http://schemas.microsoft.com/office/drawing/2014/main" id="{39505A05-96D3-4D21-9D06-B134ADBB9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3622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Line 8">
            <a:extLst>
              <a:ext uri="{FF2B5EF4-FFF2-40B4-BE49-F238E27FC236}">
                <a16:creationId xmlns:a16="http://schemas.microsoft.com/office/drawing/2014/main" id="{3D43CBE3-CF64-462C-9A1C-C81605420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8956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9BD001DB-3B80-4D02-8AC7-3E3D38FD5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78288"/>
            <a:ext cx="248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en-US" altLang="en-US" sz="2400" b="1">
                <a:solidFill>
                  <a:srgbClr val="000099"/>
                </a:solidFill>
              </a:rPr>
              <a:t>The teaching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of the apostles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is primary</a:t>
            </a:r>
          </a:p>
        </p:txBody>
      </p:sp>
      <p:pic>
        <p:nvPicPr>
          <p:cNvPr id="19466" name="Picture 10" descr="biblical man">
            <a:extLst>
              <a:ext uri="{FF2B5EF4-FFF2-40B4-BE49-F238E27FC236}">
                <a16:creationId xmlns:a16="http://schemas.microsoft.com/office/drawing/2014/main" id="{D96B3869-46BC-41BE-9693-91AC2529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14192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3Rembrandt-The-Apostle-Paul">
            <a:extLst>
              <a:ext uri="{FF2B5EF4-FFF2-40B4-BE49-F238E27FC236}">
                <a16:creationId xmlns:a16="http://schemas.microsoft.com/office/drawing/2014/main" id="{0C53682C-6EF8-43B6-9C5F-D6405FC6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1262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12">
            <a:extLst>
              <a:ext uri="{FF2B5EF4-FFF2-40B4-BE49-F238E27FC236}">
                <a16:creationId xmlns:a16="http://schemas.microsoft.com/office/drawing/2014/main" id="{8FCAA952-0728-4E89-A43A-4EF67A3E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028825"/>
            <a:ext cx="2368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3. Doctrinal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“development”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is irrelevant</a:t>
            </a:r>
          </a:p>
        </p:txBody>
      </p:sp>
      <p:pic>
        <p:nvPicPr>
          <p:cNvPr id="19469" name="Picture 13" descr="mid ages church">
            <a:extLst>
              <a:ext uri="{FF2B5EF4-FFF2-40B4-BE49-F238E27FC236}">
                <a16:creationId xmlns:a16="http://schemas.microsoft.com/office/drawing/2014/main" id="{95195EEE-3615-42E8-A3BB-FBD07570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609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4">
            <a:extLst>
              <a:ext uri="{FF2B5EF4-FFF2-40B4-BE49-F238E27FC236}">
                <a16:creationId xmlns:a16="http://schemas.microsoft.com/office/drawing/2014/main" id="{68542F44-19CD-43E0-88D6-08B16A87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4238625"/>
            <a:ext cx="24050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4. 1900-present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Restoration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of Apostolic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Truth</a:t>
            </a:r>
          </a:p>
        </p:txBody>
      </p:sp>
      <p:pic>
        <p:nvPicPr>
          <p:cNvPr id="19472" name="Picture 16" descr="adu_nau2 (2)">
            <a:extLst>
              <a:ext uri="{FF2B5EF4-FFF2-40B4-BE49-F238E27FC236}">
                <a16:creationId xmlns:a16="http://schemas.microsoft.com/office/drawing/2014/main" id="{A150DBDB-591F-4369-A479-79BBE18B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600200"/>
            <a:ext cx="17335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WordArt 18">
            <a:extLst>
              <a:ext uri="{FF2B5EF4-FFF2-40B4-BE49-F238E27FC236}">
                <a16:creationId xmlns:a16="http://schemas.microsoft.com/office/drawing/2014/main" id="{4AE646AA-A011-4AB1-8D0C-E471E10D5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29634">
            <a:off x="-225425" y="69850"/>
            <a:ext cx="8297863" cy="1381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20000" scaled="1"/>
                </a:gradFill>
                <a:latin typeface="Impact" panose="020B0806030902050204" pitchFamily="34" charset="0"/>
              </a:rPr>
              <a:t>What does it mean to be Apostolic?</a:t>
            </a:r>
          </a:p>
        </p:txBody>
      </p:sp>
      <p:sp>
        <p:nvSpPr>
          <p:cNvPr id="78861" name="Text Box 19">
            <a:extLst>
              <a:ext uri="{FF2B5EF4-FFF2-40B4-BE49-F238E27FC236}">
                <a16:creationId xmlns:a16="http://schemas.microsoft.com/office/drawing/2014/main" id="{37008C06-090F-4CA1-8706-7BC2B16FA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7DD07F86-A674-483E-B685-8C07066E4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733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87ABD1A-E80B-4371-ABA6-A84576448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810000"/>
            <a:ext cx="23622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9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uild="allAtOnce"/>
      <p:bldP spid="194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>
            <a:extLst>
              <a:ext uri="{FF2B5EF4-FFF2-40B4-BE49-F238E27FC236}">
                <a16:creationId xmlns:a16="http://schemas.microsoft.com/office/drawing/2014/main" id="{E71C14BF-CC03-45FB-AF4C-B5CB88D3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197850" cy="67945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990000"/>
                </a:solidFill>
              </a:rPr>
              <a:t>“All Scripture” (Greek </a:t>
            </a:r>
            <a:r>
              <a:rPr lang="en-US" altLang="en-US" sz="3600" b="1" i="1">
                <a:solidFill>
                  <a:srgbClr val="990000"/>
                </a:solidFill>
              </a:rPr>
              <a:t>passe graphe</a:t>
            </a:r>
            <a:r>
              <a:rPr lang="en-US" altLang="en-US" sz="3600">
                <a:solidFill>
                  <a:srgbClr val="990000"/>
                </a:solidFill>
              </a:rPr>
              <a:t>)</a:t>
            </a:r>
          </a:p>
        </p:txBody>
      </p:sp>
      <p:pic>
        <p:nvPicPr>
          <p:cNvPr id="22533" name="Picture 5" descr="Open%20Bible">
            <a:extLst>
              <a:ext uri="{FF2B5EF4-FFF2-40B4-BE49-F238E27FC236}">
                <a16:creationId xmlns:a16="http://schemas.microsoft.com/office/drawing/2014/main" id="{5124DA29-9767-4209-89AD-E20127A1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59113"/>
            <a:ext cx="2286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14157BF0-D018-4F23-B5A2-D9B48820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1875"/>
            <a:ext cx="7016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That is, “Scripture in its every part”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1F2C23A3-15DC-4B33-8770-33DEA558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0"/>
            <a:ext cx="9132888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Plenary—all the of the Bible—the whole canon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DF826ED6-6883-4906-BA07-01127FB1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40075"/>
            <a:ext cx="42894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Verbal—every single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word (not merely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the concepts)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7D546708-E81E-42DA-9973-FDD62CAB8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E94854A-7E35-4479-9D7F-DAFBEF4E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solidFill>
            <a:srgbClr val="FFFF00"/>
          </a:solidFill>
          <a:ln w="38100">
            <a:solidFill>
              <a:srgbClr val="EF240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66"/>
                </a:solidFill>
              </a:rPr>
              <a:t>“…is given by inspiration of God”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03AA3AF-C6D0-4A7F-8719-7B2FF9CF2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Greek:  </a:t>
            </a:r>
            <a:r>
              <a:rPr lang="en-US" altLang="en-US" b="1" i="1">
                <a:solidFill>
                  <a:srgbClr val="990000"/>
                </a:solidFill>
              </a:rPr>
              <a:t>“theopneustos”, </a:t>
            </a:r>
            <a:r>
              <a:rPr lang="en-US" altLang="en-US" b="1">
                <a:solidFill>
                  <a:srgbClr val="990000"/>
                </a:solidFill>
              </a:rPr>
              <a:t>that is, “God-breathed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NIV: “All Scripture is God-breathed”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 </a:t>
            </a:r>
            <a:r>
              <a:rPr lang="en-US" altLang="en-US" b="1">
                <a:solidFill>
                  <a:srgbClr val="990000"/>
                </a:solidFill>
              </a:rPr>
              <a:t>We believe it is even important whether a word is singular or plural; for example Galatians 3:16</a:t>
            </a:r>
            <a:r>
              <a:rPr lang="en-US" altLang="en-US" b="1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Galatians 3:16 Now to Abraham and his seed were the promises made. He saith not, And to seeds, as of many; but as of one, And to thy seed, which is Christ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92DF557-03A1-4F1D-A941-E7902A07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4B5E2F0A-23D6-4132-A95D-02189415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28600"/>
            <a:ext cx="8185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We believe in the verbal plenary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inspiration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Scriptures in the original autographs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0F76E4F2-73D0-451B-8259-CBBCA92F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039938"/>
            <a:ext cx="4851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We do not believe in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necessary inspiration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of the King James Version,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or any translation,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that matter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C2D05981-4FF5-4A59-9113-37BD3E5B8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94288"/>
            <a:ext cx="5278437" cy="1382712"/>
          </a:xfrm>
          <a:prstGeom prst="rect">
            <a:avLst/>
          </a:prstGeom>
          <a:solidFill>
            <a:srgbClr val="FFFF66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However, we do believe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 that we possess in our hands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</a:rPr>
              <a:t>a trustworthy text. </a:t>
            </a:r>
          </a:p>
        </p:txBody>
      </p:sp>
      <p:pic>
        <p:nvPicPr>
          <p:cNvPr id="24584" name="Picture 8" descr="open_bible 2">
            <a:extLst>
              <a:ext uri="{FF2B5EF4-FFF2-40B4-BE49-F238E27FC236}">
                <a16:creationId xmlns:a16="http://schemas.microsoft.com/office/drawing/2014/main" id="{E6586B60-FE23-4E03-AFBA-4179AB75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535488"/>
            <a:ext cx="22764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3Rembrandt-The-Apostle-Paul">
            <a:extLst>
              <a:ext uri="{FF2B5EF4-FFF2-40B4-BE49-F238E27FC236}">
                <a16:creationId xmlns:a16="http://schemas.microsoft.com/office/drawing/2014/main" id="{A614D3F0-1736-4990-B62A-AE7FFB8F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143125"/>
            <a:ext cx="16748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gutenberg Bible">
            <a:extLst>
              <a:ext uri="{FF2B5EF4-FFF2-40B4-BE49-F238E27FC236}">
                <a16:creationId xmlns:a16="http://schemas.microsoft.com/office/drawing/2014/main" id="{C2B12523-59A3-429D-A3FC-02C74A65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9050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1">
            <a:extLst>
              <a:ext uri="{FF2B5EF4-FFF2-40B4-BE49-F238E27FC236}">
                <a16:creationId xmlns:a16="http://schemas.microsoft.com/office/drawing/2014/main" id="{832DAC62-3775-4EA1-A9A8-B167D7955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6400800"/>
            <a:ext cx="1560512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By David S. Norris  © 2005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A3A997A8-20DD-4313-87B0-A7563389D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86677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  <a:cs typeface="Times New Roman" panose="02020603050405020304" pitchFamily="18" charset="0"/>
              </a:rPr>
              <a:t>HERMENEUTICS:</a:t>
            </a:r>
            <a:r>
              <a:rPr lang="en-US" altLang="en-US" sz="2800" b="1">
                <a:solidFill>
                  <a:srgbClr val="EF240F"/>
                </a:solidFill>
              </a:rPr>
              <a:t>  </a:t>
            </a:r>
            <a:r>
              <a:rPr lang="en-US" altLang="en-US" sz="2800">
                <a:solidFill>
                  <a:schemeClr val="accent2"/>
                </a:solidFill>
                <a:cs typeface="Times New Roman" panose="02020603050405020304" pitchFamily="18" charset="0"/>
              </a:rPr>
              <a:t>The science (principles) and art (task) by which the meaning of the biblical text is determined.</a:t>
            </a:r>
            <a:endParaRPr lang="en-US" altLang="en-US" sz="28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  <p:graphicFrame>
        <p:nvGraphicFramePr>
          <p:cNvPr id="36880" name="Group 16">
            <a:extLst>
              <a:ext uri="{FF2B5EF4-FFF2-40B4-BE49-F238E27FC236}">
                <a16:creationId xmlns:a16="http://schemas.microsoft.com/office/drawing/2014/main" id="{8BA5484E-C0D6-4CDB-BF46-DADF30D136AD}"/>
              </a:ext>
            </a:extLst>
          </p:cNvPr>
          <p:cNvGraphicFramePr>
            <a:graphicFrameLocks noGrp="1"/>
          </p:cNvGraphicFramePr>
          <p:nvPr/>
        </p:nvGraphicFramePr>
        <p:xfrm>
          <a:off x="1038225" y="2095500"/>
          <a:ext cx="2803525" cy="571500"/>
        </p:xfrm>
        <a:graphic>
          <a:graphicData uri="http://schemas.openxmlformats.org/drawingml/2006/table">
            <a:tbl>
              <a:tblPr/>
              <a:tblGrid>
                <a:gridCol w="280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 indent="481013"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43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481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8400" algn="l"/>
                        </a:tabLst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4810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84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79" name="Rectangle 15">
            <a:extLst>
              <a:ext uri="{FF2B5EF4-FFF2-40B4-BE49-F238E27FC236}">
                <a16:creationId xmlns:a16="http://schemas.microsoft.com/office/drawing/2014/main" id="{D2CAF4B4-C30A-4BD4-8C25-391D730A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3705225"/>
            <a:ext cx="87010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100"/>
            </a:br>
            <a:endParaRPr lang="en-US" altLang="en-US" sz="1800" b="1">
              <a:solidFill>
                <a:srgbClr val="EF240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EF240F"/>
                </a:solidFill>
              </a:rPr>
              <a:t>EXEGESIS: </a:t>
            </a:r>
            <a:r>
              <a:rPr lang="en-US" altLang="en-US" sz="2800">
                <a:solidFill>
                  <a:schemeClr val="accent2"/>
                </a:solidFill>
                <a:cs typeface="Times New Roman" panose="02020603050405020304" pitchFamily="18" charset="0"/>
              </a:rPr>
              <a:t>The determination of the meaning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cs typeface="Times New Roman" panose="02020603050405020304" pitchFamily="18" charset="0"/>
              </a:rPr>
              <a:t> of the biblical text in its historical and literary contexts</a:t>
            </a:r>
            <a:r>
              <a:rPr lang="en-US" altLang="en-US" sz="13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11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7653" name="Text Box 17">
            <a:extLst>
              <a:ext uri="{FF2B5EF4-FFF2-40B4-BE49-F238E27FC236}">
                <a16:creationId xmlns:a16="http://schemas.microsoft.com/office/drawing/2014/main" id="{0F00E58F-1431-4BC2-9F10-AD910706B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69850"/>
            <a:ext cx="3098800" cy="758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Definitions:</a:t>
            </a:r>
            <a:r>
              <a:rPr lang="en-US" altLang="en-US" sz="1800"/>
              <a:t> </a:t>
            </a:r>
          </a:p>
        </p:txBody>
      </p:sp>
      <p:pic>
        <p:nvPicPr>
          <p:cNvPr id="36882" name="Picture 18" descr="hermes">
            <a:extLst>
              <a:ext uri="{FF2B5EF4-FFF2-40B4-BE49-F238E27FC236}">
                <a16:creationId xmlns:a16="http://schemas.microsoft.com/office/drawing/2014/main" id="{9BDC173D-9952-47C8-8AD8-8CAF2AA7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981200"/>
            <a:ext cx="10048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Text Box 19">
            <a:extLst>
              <a:ext uri="{FF2B5EF4-FFF2-40B4-BE49-F238E27FC236}">
                <a16:creationId xmlns:a16="http://schemas.microsoft.com/office/drawing/2014/main" id="{4EC3BAB4-ED4C-4564-B328-C77ABC76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706688"/>
            <a:ext cx="3990975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66"/>
                </a:solidFill>
              </a:rPr>
              <a:t>Etymologically from Hermes</a:t>
            </a:r>
          </a:p>
        </p:txBody>
      </p:sp>
      <p:pic>
        <p:nvPicPr>
          <p:cNvPr id="36884" name="Picture 20" descr="Pie-Chart">
            <a:extLst>
              <a:ext uri="{FF2B5EF4-FFF2-40B4-BE49-F238E27FC236}">
                <a16:creationId xmlns:a16="http://schemas.microsoft.com/office/drawing/2014/main" id="{3694D30A-AB9A-498E-BBBA-3182D0E9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86350"/>
            <a:ext cx="1828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Text Box 21">
            <a:extLst>
              <a:ext uri="{FF2B5EF4-FFF2-40B4-BE49-F238E27FC236}">
                <a16:creationId xmlns:a16="http://schemas.microsoft.com/office/drawing/2014/main" id="{0B54F237-A3FB-4D8F-8E1A-D310197A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26088"/>
            <a:ext cx="4930775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66"/>
                </a:solidFill>
              </a:rPr>
              <a:t>Etymologically from “extracting out</a:t>
            </a:r>
            <a:r>
              <a:rPr lang="en-US" altLang="en-US" sz="1800">
                <a:solidFill>
                  <a:srgbClr val="FFFF66"/>
                </a:solidFill>
              </a:rPr>
              <a:t>”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9" grpId="0"/>
      <p:bldP spid="36883" grpId="0" animBg="1"/>
      <p:bldP spid="368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5">
            <a:extLst>
              <a:ext uri="{FF2B5EF4-FFF2-40B4-BE49-F238E27FC236}">
                <a16:creationId xmlns:a16="http://schemas.microsoft.com/office/drawing/2014/main" id="{743BA92F-6E37-487B-9FC1-765304B5F9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5562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Every level of instruction needs to  </a:t>
            </a:r>
          </a:p>
          <a:p>
            <a:pPr algn="ctr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be hermeneutically sound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F904E2D0-338D-4384-8AB5-CC4278B1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3890963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>
            <a:extLst>
              <a:ext uri="{FF2B5EF4-FFF2-40B4-BE49-F238E27FC236}">
                <a16:creationId xmlns:a16="http://schemas.microsoft.com/office/drawing/2014/main" id="{1F30388A-2B0A-4D58-9FE1-CB921DE2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347663"/>
            <a:ext cx="676275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3600" b="1" i="1">
                <a:solidFill>
                  <a:srgbClr val="EF24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Communicating</a:t>
            </a:r>
            <a:r>
              <a:rPr lang="en-US" altLang="en-US" sz="3600" b="1">
                <a:solidFill>
                  <a:schemeClr val="accent2"/>
                </a:solidFill>
                <a:latin typeface="Arial" charset="0"/>
              </a:rPr>
              <a:t> Meaning from</a:t>
            </a:r>
          </a:p>
          <a:p>
            <a:pPr algn="ctr" eaLnBrk="1" hangingPunct="1">
              <a:defRPr/>
            </a:pPr>
            <a:r>
              <a:rPr lang="en-US" altLang="en-US" sz="3600" b="1">
                <a:solidFill>
                  <a:schemeClr val="accent2"/>
                </a:solidFill>
                <a:latin typeface="Arial" charset="0"/>
              </a:rPr>
              <a:t> a Biblical Text: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B1986334-83C1-4118-B90F-B38B20FD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124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Author</a:t>
            </a:r>
            <a:r>
              <a:rPr lang="en-US" altLang="en-US" sz="1800"/>
              <a:t> 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7398A91A-4831-444B-AB9A-502FCCD813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4648200"/>
            <a:ext cx="4114800" cy="0"/>
          </a:xfrm>
          <a:prstGeom prst="line">
            <a:avLst/>
          </a:prstGeom>
          <a:noFill/>
          <a:ln w="38100">
            <a:solidFill>
              <a:srgbClr val="EF24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CCF4419A-67B2-4D45-8D07-4DEEAE00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4419600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Text</a:t>
            </a:r>
          </a:p>
        </p:txBody>
      </p:sp>
      <p:pic>
        <p:nvPicPr>
          <p:cNvPr id="30734" name="Picture 14" descr="paulmag (2)">
            <a:extLst>
              <a:ext uri="{FF2B5EF4-FFF2-40B4-BE49-F238E27FC236}">
                <a16:creationId xmlns:a16="http://schemas.microsoft.com/office/drawing/2014/main" id="{0053D464-4907-4607-8363-9AE9D5F7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9725"/>
            <a:ext cx="16383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gutenberg Bible">
            <a:extLst>
              <a:ext uri="{FF2B5EF4-FFF2-40B4-BE49-F238E27FC236}">
                <a16:creationId xmlns:a16="http://schemas.microsoft.com/office/drawing/2014/main" id="{6E5745A9-6B06-4E41-874A-DAD22E02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54200"/>
            <a:ext cx="3810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8">
            <a:extLst>
              <a:ext uri="{FF2B5EF4-FFF2-40B4-BE49-F238E27FC236}">
                <a16:creationId xmlns:a16="http://schemas.microsoft.com/office/drawing/2014/main" id="{7AFD99A5-1E06-437F-855C-D47CFFCD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008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32D942A9-DDB6-4C45-B7AA-F14ED3F0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916488"/>
            <a:ext cx="42941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Seeking for authorial intent,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 modernist enterprise, 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Apostolic enterprise as well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04CFA782-3461-4371-ABCD-1DA7DA1D1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953000"/>
            <a:ext cx="41735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Seeking to find the original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meaning through critically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analyzing the text in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original language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  <p:bldP spid="30739" grpId="0"/>
      <p:bldP spid="3074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1232</Words>
  <Application>Microsoft Office PowerPoint</Application>
  <PresentationFormat>On-screen Show (4:3)</PresentationFormat>
  <Paragraphs>349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Copperplate Gothic Bold</vt:lpstr>
      <vt:lpstr>Arial Black</vt:lpstr>
      <vt:lpstr>Times New Roman</vt:lpstr>
      <vt:lpstr>Default Design</vt:lpstr>
      <vt:lpstr>Biblical Interpretation Monday  Evening</vt:lpstr>
      <vt:lpstr>PowerPoint Presentation</vt:lpstr>
      <vt:lpstr>We believe in…</vt:lpstr>
      <vt:lpstr>PowerPoint Presentation</vt:lpstr>
      <vt:lpstr>“…is given by inspiration of God”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Difficulties in interpreting the Text:</vt:lpstr>
      <vt:lpstr>We tend to see the Scripture through the lens of our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Apostolic Hermeneutic: </vt:lpstr>
      <vt:lpstr>PowerPoint Presentation</vt:lpstr>
    </vt:vector>
  </TitlesOfParts>
  <Company>Urshan Graduate School of Theology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Afternoon</dc:title>
  <dc:creator>David Norris</dc:creator>
  <cp:lastModifiedBy>Tammy Walker</cp:lastModifiedBy>
  <cp:revision>36</cp:revision>
  <dcterms:created xsi:type="dcterms:W3CDTF">2005-04-07T22:54:41Z</dcterms:created>
  <dcterms:modified xsi:type="dcterms:W3CDTF">2022-01-09T23:57:13Z</dcterms:modified>
</cp:coreProperties>
</file>